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7"/>
  </p:notesMasterIdLst>
  <p:sldIdLst>
    <p:sldId id="256" r:id="rId2"/>
    <p:sldId id="274" r:id="rId3"/>
    <p:sldId id="275" r:id="rId4"/>
    <p:sldId id="268" r:id="rId5"/>
    <p:sldId id="271" r:id="rId6"/>
    <p:sldId id="269" r:id="rId7"/>
    <p:sldId id="276" r:id="rId8"/>
    <p:sldId id="270" r:id="rId9"/>
    <p:sldId id="272" r:id="rId10"/>
    <p:sldId id="278" r:id="rId11"/>
    <p:sldId id="277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02" autoAdjust="0"/>
    <p:restoredTop sz="95646" autoAdjust="0"/>
  </p:normalViewPr>
  <p:slideViewPr>
    <p:cSldViewPr snapToGrid="0">
      <p:cViewPr varScale="1">
        <p:scale>
          <a:sx n="53" d="100"/>
          <a:sy n="53" d="100"/>
        </p:scale>
        <p:origin x="102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kumimoji="0" lang="en-US" sz="1862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Tenorite"/>
              </a:rPr>
              <a:t>Sort Analysis (Random Array of 100 Elements)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Comparisons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Insertion</c:v>
                </c:pt>
                <c:pt idx="1">
                  <c:v>Merge</c:v>
                </c:pt>
                <c:pt idx="2">
                  <c:v>Hybrid (S  = 10)</c:v>
                </c:pt>
                <c:pt idx="3">
                  <c:v>Hybrid (S  = 20)</c:v>
                </c:pt>
                <c:pt idx="4">
                  <c:v>Hybrid (S  = 50)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2669</c:v>
                </c:pt>
                <c:pt idx="1">
                  <c:v>530</c:v>
                </c:pt>
                <c:pt idx="2">
                  <c:v>536</c:v>
                </c:pt>
                <c:pt idx="3">
                  <c:v>599</c:v>
                </c:pt>
                <c:pt idx="4">
                  <c:v>1468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B45-D343-8EB8-65B7A0812F6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Time (µs)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Insertion</c:v>
                </c:pt>
                <c:pt idx="1">
                  <c:v>Merge</c:v>
                </c:pt>
                <c:pt idx="2">
                  <c:v>Hybrid (S  = 10)</c:v>
                </c:pt>
                <c:pt idx="3">
                  <c:v>Hybrid (S  = 20)</c:v>
                </c:pt>
                <c:pt idx="4">
                  <c:v>Hybrid (S  = 50)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38</c:v>
                </c:pt>
                <c:pt idx="1">
                  <c:v>133</c:v>
                </c:pt>
                <c:pt idx="2">
                  <c:v>52</c:v>
                </c:pt>
                <c:pt idx="3">
                  <c:v>35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B45-D343-8EB8-65B7A0812F6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2008319391"/>
        <c:axId val="1965991135"/>
      </c:barChart>
      <c:catAx>
        <c:axId val="200831939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5991135"/>
        <c:crosses val="autoZero"/>
        <c:auto val="1"/>
        <c:lblAlgn val="ctr"/>
        <c:lblOffset val="100"/>
        <c:noMultiLvlLbl val="0"/>
      </c:catAx>
      <c:valAx>
        <c:axId val="196599113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083193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F44692-A694-4115-A52D-4C5DD86672EC}" type="datetimeFigureOut">
              <a:rPr lang="en-SG" smtClean="0"/>
              <a:t>29 Aug 2021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33C5E-3B89-48F7-B13D-1D36A3C7248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41076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https://www.geeksforgeeks.org/merge-sort-vs-insertion-sort/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33C5E-3B89-48F7-B13D-1D36A3C72488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26432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https://en.wikipedia.org/wiki/Merge-insertion_sort</a:t>
            </a:r>
          </a:p>
          <a:p>
            <a:r>
              <a:rPr lang="en-SG" dirty="0"/>
              <a:t>https://algs4.cs.princeton.edu/23quicksort/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33C5E-3B89-48F7-B13D-1D36A3C72488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86138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https://cs.stackexchange.com/questions/68179/combining-merge-sort-and-insertion-sort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33C5E-3B89-48F7-B13D-1D36A3C72488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28138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https://www.geeksforgeeks.org/in-place-merge-sort/</a:t>
            </a:r>
          </a:p>
          <a:p>
            <a:r>
              <a:rPr lang="en-SG" dirty="0"/>
              <a:t>https://stackoverflow.com/questions/30830707/why-is-the-standard-merge-sort-not-in-place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33C5E-3B89-48F7-B13D-1D36A3C72488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56049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https://www.geeksforgeeks.org/insertion-sort/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33C5E-3B89-48F7-B13D-1D36A3C72488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50260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https://www.geeksforgeeks.org/insertion-sort/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33C5E-3B89-48F7-B13D-1D36A3C72488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50330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https://www.geeksforgeeks.org/merge-sort-vs-insertion-sort/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33C5E-3B89-48F7-B13D-1D36A3C72488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23224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8/29/2021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484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580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56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616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541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638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63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55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7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62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899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8/29/2021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138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C382-A65F-484D-B996-AC4ADE17CC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3882844" cy="2722164"/>
          </a:xfrm>
        </p:spPr>
        <p:txBody>
          <a:bodyPr>
            <a:normAutofit/>
          </a:bodyPr>
          <a:lstStyle/>
          <a:p>
            <a:endParaRPr lang="en-SG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8246DB-D09C-49BD-A8D9-B1D9367160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3882844" cy="882904"/>
          </a:xfrm>
        </p:spPr>
        <p:txBody>
          <a:bodyPr>
            <a:normAutofit/>
          </a:bodyPr>
          <a:lstStyle/>
          <a:p>
            <a:endParaRPr lang="en-SG"/>
          </a:p>
        </p:txBody>
      </p:sp>
      <p:pic>
        <p:nvPicPr>
          <p:cNvPr id="4" name="Picture 3" descr="Abstract gray geometric shine and layer elements with diagonal lines texture">
            <a:extLst>
              <a:ext uri="{FF2B5EF4-FFF2-40B4-BE49-F238E27FC236}">
                <a16:creationId xmlns:a16="http://schemas.microsoft.com/office/drawing/2014/main" id="{64EB7145-D471-4ED5-BA95-05236F4D57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79" r="1" b="1"/>
          <a:stretch/>
        </p:blipFill>
        <p:spPr>
          <a:xfrm>
            <a:off x="5224242" y="10"/>
            <a:ext cx="696775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665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7764753-4BBD-47DB-A4D6-C8901B75F570}"/>
              </a:ext>
            </a:extLst>
          </p:cNvPr>
          <p:cNvSpPr txBox="1"/>
          <p:nvPr/>
        </p:nvSpPr>
        <p:spPr>
          <a:xfrm>
            <a:off x="188549" y="201793"/>
            <a:ext cx="905640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b="1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  <a:p>
            <a:r>
              <a:rPr lang="en-SG" sz="1400" b="1" dirty="0">
                <a:latin typeface="Arial" panose="020B0604020202020204" pitchFamily="34" charset="0"/>
                <a:cs typeface="Arial" panose="020B0604020202020204" pitchFamily="34" charset="0"/>
              </a:rPr>
              <a:t>Insertion sort</a:t>
            </a:r>
          </a:p>
          <a:p>
            <a:r>
              <a:rPr lang="en-SG" sz="1400" dirty="0">
                <a:latin typeface="Arial" panose="020B0604020202020204" pitchFamily="34" charset="0"/>
                <a:cs typeface="Arial" panose="020B0604020202020204" pitchFamily="34" charset="0"/>
              </a:rPr>
              <a:t>Least time for small array.</a:t>
            </a:r>
          </a:p>
          <a:p>
            <a:r>
              <a:rPr lang="en-SG" sz="1400" dirty="0">
                <a:latin typeface="Arial" panose="020B0604020202020204" pitchFamily="34" charset="0"/>
                <a:cs typeface="Arial" panose="020B0604020202020204" pitchFamily="34" charset="0"/>
              </a:rPr>
              <a:t>Key comparison grows the most when array is huge;</a:t>
            </a:r>
          </a:p>
          <a:p>
            <a:endParaRPr lang="en-SG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SG" sz="1400" b="1" dirty="0">
                <a:latin typeface="Arial" panose="020B0604020202020204" pitchFamily="34" charset="0"/>
                <a:cs typeface="Arial" panose="020B0604020202020204" pitchFamily="34" charset="0"/>
              </a:rPr>
              <a:t>Merge Sort</a:t>
            </a:r>
          </a:p>
          <a:p>
            <a:r>
              <a:rPr lang="en-SG" sz="1400" dirty="0">
                <a:latin typeface="Arial" panose="020B0604020202020204" pitchFamily="34" charset="0"/>
                <a:cs typeface="Arial" panose="020B0604020202020204" pitchFamily="34" charset="0"/>
              </a:rPr>
              <a:t>Time better than insertion sort and in place merge sort for huge array.</a:t>
            </a:r>
          </a:p>
          <a:p>
            <a:r>
              <a:rPr lang="en-SG" sz="1400" dirty="0">
                <a:latin typeface="Arial" panose="020B0604020202020204" pitchFamily="34" charset="0"/>
                <a:cs typeface="Arial" panose="020B0604020202020204" pitchFamily="34" charset="0"/>
              </a:rPr>
              <a:t>Key comparison same as In place Merge sort.</a:t>
            </a:r>
          </a:p>
          <a:p>
            <a:endParaRPr lang="en-SG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SG" sz="1400" b="1" dirty="0">
                <a:latin typeface="Arial" panose="020B0604020202020204" pitchFamily="34" charset="0"/>
                <a:cs typeface="Arial" panose="020B0604020202020204" pitchFamily="34" charset="0"/>
              </a:rPr>
              <a:t>In-place Merge Sort </a:t>
            </a:r>
          </a:p>
          <a:p>
            <a:r>
              <a:rPr lang="en-SG" sz="1400" dirty="0">
                <a:latin typeface="Arial" panose="020B0604020202020204" pitchFamily="34" charset="0"/>
                <a:cs typeface="Arial" panose="020B0604020202020204" pitchFamily="34" charset="0"/>
              </a:rPr>
              <a:t>Time better than insertion sort for huge array but worst than normal Merge sort</a:t>
            </a:r>
          </a:p>
          <a:p>
            <a:r>
              <a:rPr lang="en-SG" sz="1400" dirty="0">
                <a:latin typeface="Arial" panose="020B0604020202020204" pitchFamily="34" charset="0"/>
                <a:cs typeface="Arial" panose="020B0604020202020204" pitchFamily="34" charset="0"/>
              </a:rPr>
              <a:t>Key comparison same as regular Merge Sort</a:t>
            </a:r>
          </a:p>
          <a:p>
            <a:endParaRPr lang="en-SG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SG" sz="1400" b="1" dirty="0">
                <a:latin typeface="Arial" panose="020B0604020202020204" pitchFamily="34" charset="0"/>
                <a:cs typeface="Arial" panose="020B0604020202020204" pitchFamily="34" charset="0"/>
              </a:rPr>
              <a:t>Hybrid using normal Merge Sort</a:t>
            </a:r>
          </a:p>
          <a:p>
            <a:r>
              <a:rPr lang="en-SG" sz="1400" dirty="0">
                <a:latin typeface="Arial" panose="020B0604020202020204" pitchFamily="34" charset="0"/>
                <a:cs typeface="Arial" panose="020B0604020202020204" pitchFamily="34" charset="0"/>
              </a:rPr>
              <a:t>Time will be similar to merge sort when array size if huge.</a:t>
            </a:r>
          </a:p>
          <a:p>
            <a:endParaRPr lang="en-SG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SG" sz="1400" b="1" dirty="0">
                <a:latin typeface="Arial" panose="020B0604020202020204" pitchFamily="34" charset="0"/>
                <a:cs typeface="Arial" panose="020B0604020202020204" pitchFamily="34" charset="0"/>
              </a:rPr>
              <a:t>Hybrid using in-place Merge Sort</a:t>
            </a:r>
          </a:p>
          <a:p>
            <a:r>
              <a:rPr lang="en-SG" sz="1400" dirty="0">
                <a:latin typeface="Arial" panose="020B0604020202020204" pitchFamily="34" charset="0"/>
                <a:cs typeface="Arial" panose="020B0604020202020204" pitchFamily="34" charset="0"/>
              </a:rPr>
              <a:t>Time better than insertion sort for huge array but worst than merge sort and hybrid using normal merge sort</a:t>
            </a:r>
          </a:p>
          <a:p>
            <a:r>
              <a:rPr lang="en-SG" sz="1600" dirty="0">
                <a:latin typeface="Arial" panose="020B0604020202020204" pitchFamily="34" charset="0"/>
                <a:cs typeface="Arial" panose="020B0604020202020204" pitchFamily="34" charset="0"/>
              </a:rPr>
              <a:t>Therefore will have same number of key comparison as normal hybrid but longer time taken.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9E29F9-BB16-406A-8433-B531AF021740}"/>
              </a:ext>
            </a:extLst>
          </p:cNvPr>
          <p:cNvSpPr txBox="1"/>
          <p:nvPr/>
        </p:nvSpPr>
        <p:spPr>
          <a:xfrm>
            <a:off x="826477" y="4893088"/>
            <a:ext cx="9284677" cy="1665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>
                <a:latin typeface="Arial" panose="020B0604020202020204" pitchFamily="34" charset="0"/>
                <a:cs typeface="Arial" panose="020B0604020202020204" pitchFamily="34" charset="0"/>
              </a:rPr>
              <a:t>Insertion sort best for small array.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>
                <a:latin typeface="Arial" panose="020B0604020202020204" pitchFamily="34" charset="0"/>
                <a:cs typeface="Arial" panose="020B0604020202020204" pitchFamily="34" charset="0"/>
              </a:rPr>
              <a:t>Merge Sort and its hybrid is similar for huge array.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sz="1600" dirty="0">
                <a:latin typeface="Arial" panose="020B0604020202020204" pitchFamily="34" charset="0"/>
                <a:cs typeface="Arial" panose="020B0604020202020204" pitchFamily="34" charset="0"/>
              </a:rPr>
              <a:t>In place Merge Sort save memory not using auxiliary array but may have increase in time due to shifting.</a:t>
            </a:r>
          </a:p>
          <a:p>
            <a:r>
              <a:rPr lang="en-SG" sz="1600" dirty="0">
                <a:latin typeface="Arial" panose="020B0604020202020204" pitchFamily="34" charset="0"/>
                <a:cs typeface="Arial" panose="020B0604020202020204" pitchFamily="34" charset="0"/>
              </a:rPr>
              <a:t>Therefore, If size of array was unknown hybrid would be the most efficient </a:t>
            </a:r>
            <a:r>
              <a:rPr lang="en-SG" dirty="0">
                <a:latin typeface="Arial" panose="020B0604020202020204" pitchFamily="34" charset="0"/>
                <a:cs typeface="Arial" panose="020B0604020202020204" pitchFamily="34" charset="0"/>
              </a:rPr>
              <a:t>overall. </a:t>
            </a:r>
          </a:p>
        </p:txBody>
      </p:sp>
    </p:spTree>
    <p:extLst>
      <p:ext uri="{BB962C8B-B14F-4D97-AF65-F5344CB8AC3E}">
        <p14:creationId xmlns:p14="http://schemas.microsoft.com/office/powerpoint/2010/main" val="3058208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883937-E608-B24D-96B4-C17DB07BFEF1}"/>
              </a:ext>
            </a:extLst>
          </p:cNvPr>
          <p:cNvSpPr/>
          <p:nvPr/>
        </p:nvSpPr>
        <p:spPr>
          <a:xfrm>
            <a:off x="3914956" y="2967335"/>
            <a:ext cx="43620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Unused Slides</a:t>
            </a:r>
          </a:p>
        </p:txBody>
      </p:sp>
    </p:spTree>
    <p:extLst>
      <p:ext uri="{BB962C8B-B14F-4D97-AF65-F5344CB8AC3E}">
        <p14:creationId xmlns:p14="http://schemas.microsoft.com/office/powerpoint/2010/main" val="41201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FE5EDB-553A-4E67-9652-C987B784D23F}"/>
              </a:ext>
            </a:extLst>
          </p:cNvPr>
          <p:cNvSpPr txBox="1"/>
          <p:nvPr/>
        </p:nvSpPr>
        <p:spPr>
          <a:xfrm>
            <a:off x="118534" y="1218905"/>
            <a:ext cx="8432799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</a:rPr>
              <a:t>Algorithm</a:t>
            </a:r>
            <a:r>
              <a:rPr lang="en-US" sz="2400" b="0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</a:rPr>
              <a:t> 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</a:rPr>
              <a:t>To sort an array of size n in ascending order: 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</a:rPr>
              <a:t>1: Iterate from array[1] to array[n] over the array. 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</a:rPr>
              <a:t>2: Compare the current element (key) to its predecessor. 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</a:rPr>
              <a:t>3: If the key element is smaller than its predecessor, compare it to the elements before. Move the greater elements one position up to make space for the swapped element.</a:t>
            </a:r>
            <a:endParaRPr lang="en-US" sz="2400" b="0" dirty="0">
              <a:effectLst/>
            </a:endParaRPr>
          </a:p>
          <a:p>
            <a:br>
              <a:rPr lang="en-US" dirty="0"/>
            </a:br>
            <a:endParaRPr lang="en-S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5C3A49-9A78-4684-9751-5A763BF991B3}"/>
              </a:ext>
            </a:extLst>
          </p:cNvPr>
          <p:cNvSpPr txBox="1"/>
          <p:nvPr/>
        </p:nvSpPr>
        <p:spPr>
          <a:xfrm>
            <a:off x="118534" y="280999"/>
            <a:ext cx="41486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3600" b="1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Insertion-Sort</a:t>
            </a:r>
            <a:endParaRPr lang="en-SG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303F30-62D9-400F-ACB2-B87D3D6469FA}"/>
              </a:ext>
            </a:extLst>
          </p:cNvPr>
          <p:cNvSpPr txBox="1"/>
          <p:nvPr/>
        </p:nvSpPr>
        <p:spPr>
          <a:xfrm>
            <a:off x="186266" y="4379037"/>
            <a:ext cx="794173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Main idea: Repeatedly pick up an element x to insert into a sorted subarray on the left side, by comparing x with its left neighbor. If they are out of order, swap them; otherwise, insert x there. </a:t>
            </a:r>
            <a:endParaRPr lang="en-SG" sz="2400" dirty="0"/>
          </a:p>
        </p:txBody>
      </p:sp>
      <p:pic>
        <p:nvPicPr>
          <p:cNvPr id="2050" name="Picture 2" descr="Lightbox">
            <a:extLst>
              <a:ext uri="{FF2B5EF4-FFF2-40B4-BE49-F238E27FC236}">
                <a16:creationId xmlns:a16="http://schemas.microsoft.com/office/drawing/2014/main" id="{60DCCBC3-A53B-423A-B23D-A84DAEDCD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7999" y="1503967"/>
            <a:ext cx="3614875" cy="365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6630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B3E32C-2D7A-4738-A24D-F06C169C1EB4}"/>
              </a:ext>
            </a:extLst>
          </p:cNvPr>
          <p:cNvSpPr txBox="1"/>
          <p:nvPr/>
        </p:nvSpPr>
        <p:spPr>
          <a:xfrm>
            <a:off x="558799" y="1259175"/>
            <a:ext cx="736600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</a:rPr>
              <a:t>Uses:</a:t>
            </a:r>
            <a:r>
              <a:rPr lang="en-US" sz="2400" b="0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</a:rPr>
              <a:t> Insertion sort is used when the number of elements is small. It can also be useful when the input array is almost sorted, only a few elements are misplaced in a complete big array.</a:t>
            </a:r>
            <a:r>
              <a:rPr lang="en-US" sz="2400" b="0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 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Time complexity analysis: </a:t>
            </a:r>
            <a:endParaRPr lang="en-US" sz="2400" b="1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• Best case: (n), when the input array is already sorted.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• Worst case: O(n^2), when the input array is reversely sorted.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 • Average case: O(n^2). </a:t>
            </a:r>
            <a:endParaRPr lang="en-US" sz="2400" b="0" dirty="0">
              <a:effectLst/>
            </a:endParaRPr>
          </a:p>
          <a:p>
            <a:br>
              <a:rPr lang="en-US" dirty="0"/>
            </a:br>
            <a:endParaRPr lang="en-S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8FF737-2EE0-459E-8A33-96BEFDE9267E}"/>
              </a:ext>
            </a:extLst>
          </p:cNvPr>
          <p:cNvSpPr txBox="1"/>
          <p:nvPr/>
        </p:nvSpPr>
        <p:spPr>
          <a:xfrm>
            <a:off x="7276975" y="2828835"/>
            <a:ext cx="452874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2400" b="1" i="0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Auxiliary Space: </a:t>
            </a:r>
            <a:r>
              <a:rPr lang="en-SG" sz="2400" b="0" i="0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O(1),as in place sorting.</a:t>
            </a:r>
            <a:br>
              <a:rPr lang="en-SG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SG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051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6A966C-A8FD-4294-9F8F-2A1534C2AEF3}"/>
              </a:ext>
            </a:extLst>
          </p:cNvPr>
          <p:cNvSpPr txBox="1"/>
          <p:nvPr/>
        </p:nvSpPr>
        <p:spPr>
          <a:xfrm>
            <a:off x="0" y="25800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SG" sz="3600" b="1" i="0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Merge Sort </a:t>
            </a:r>
            <a:br>
              <a:rPr lang="en-SG" b="0" i="0" dirty="0">
                <a:solidFill>
                  <a:srgbClr val="273239"/>
                </a:solidFill>
                <a:effectLst/>
                <a:latin typeface="sofia-pro"/>
              </a:rPr>
            </a:br>
            <a:endParaRPr lang="en-S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F18C85-7A6E-4A5E-A690-77E671957E65}"/>
              </a:ext>
            </a:extLst>
          </p:cNvPr>
          <p:cNvSpPr txBox="1"/>
          <p:nvPr/>
        </p:nvSpPr>
        <p:spPr>
          <a:xfrm>
            <a:off x="554567" y="1181332"/>
            <a:ext cx="7624233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24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Algorithm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If the list is of length 0 or 1, then it is already sorted.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Otherwise, divide the unsorted list into two sub lists of about half the size.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Sort each sub list recursively by re-applying merge sort.</a:t>
            </a:r>
          </a:p>
          <a:p>
            <a:pPr algn="l">
              <a:buFont typeface="+mj-lt"/>
              <a:buAutoNum type="arabicPeriod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Merge the two sub lists back into one sorted list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</a:t>
            </a:r>
          </a:p>
          <a:p>
            <a:pPr algn="l" fontAlgn="base"/>
            <a:endParaRPr lang="en-US" sz="2400" b="1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 fontAlgn="base"/>
            <a:r>
              <a:rPr lang="en-US" sz="2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Main idea: Merge sort is one of the most efficient sorting algorithms. It works on the principle of Divide and Conquer. Merge sort repeatedly breaks down a list into several sub lists until each sub list consists of a single element and merging those sub lists in a manner that results into a sorted list.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8111EA-C7B8-4D10-A803-EB99D42A6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2498" y="2133600"/>
            <a:ext cx="4059273" cy="374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70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045B65-B2A5-4EE5-8485-4DDA2005917A}"/>
              </a:ext>
            </a:extLst>
          </p:cNvPr>
          <p:cNvSpPr txBox="1"/>
          <p:nvPr/>
        </p:nvSpPr>
        <p:spPr>
          <a:xfrm>
            <a:off x="829731" y="1120339"/>
            <a:ext cx="562186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Uses:</a:t>
            </a:r>
            <a:r>
              <a:rPr lang="en-US" sz="2400" b="0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Merge </a:t>
            </a:r>
            <a:r>
              <a:rPr lang="en-US" sz="2400" dirty="0">
                <a:solidFill>
                  <a:srgbClr val="2732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2400" b="0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ort is used when the number of elements is large.</a:t>
            </a:r>
            <a:r>
              <a:rPr lang="en-US" sz="2400" dirty="0">
                <a:solidFill>
                  <a:srgbClr val="2732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Will give </a:t>
            </a:r>
            <a:r>
              <a:rPr lang="en-SG" sz="2400" b="0" i="1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O(N*log N) for regardless array size sorted/unsorted as recursive use divide and conquer strategy till base case</a:t>
            </a:r>
            <a:endParaRPr lang="en-US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Time complexity analysis: </a:t>
            </a:r>
            <a:endParaRPr lang="en-US" sz="2400" b="1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• Best case: (n), when the input array is already sorted.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• Worst case: O(n^2), when the input array is reversely sorted.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 • Average case: O(n^2). </a:t>
            </a:r>
            <a:endParaRPr lang="en-US" sz="2400" b="0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B65367-7DE1-43A8-99CA-5BE52F9AB4A5}"/>
              </a:ext>
            </a:extLst>
          </p:cNvPr>
          <p:cNvSpPr txBox="1"/>
          <p:nvPr/>
        </p:nvSpPr>
        <p:spPr>
          <a:xfrm>
            <a:off x="6688666" y="2966999"/>
            <a:ext cx="445346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Space Complexity:</a:t>
            </a:r>
            <a:r>
              <a:rPr lang="en-US" sz="2400" b="0" i="0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2400" b="1" i="0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Merge sort</a:t>
            </a:r>
            <a:r>
              <a:rPr lang="en-US" sz="2400" b="0" i="0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being recursive takes up the auxiliary space complexity of </a:t>
            </a:r>
            <a:r>
              <a:rPr lang="en-US" sz="2400" b="0" i="1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O(N)</a:t>
            </a:r>
            <a:r>
              <a:rPr lang="en-US" sz="2400" dirty="0">
                <a:solidFill>
                  <a:srgbClr val="2732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SG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329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121082-08D7-E546-B9E1-46B6F394C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274" y="1817820"/>
            <a:ext cx="4903287" cy="3796748"/>
          </a:xfrm>
          <a:prstGeom prst="rect">
            <a:avLst/>
          </a:prstGeom>
          <a:effectLst>
            <a:outerShdw blurRad="199220" sx="103910" sy="10391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2D8B57-CA4D-CC4D-9DB9-6883D19815A3}"/>
              </a:ext>
            </a:extLst>
          </p:cNvPr>
          <p:cNvSpPr txBox="1"/>
          <p:nvPr/>
        </p:nvSpPr>
        <p:spPr>
          <a:xfrm>
            <a:off x="573274" y="920266"/>
            <a:ext cx="41486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3600" b="1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Insertion-Sort</a:t>
            </a:r>
            <a:endParaRPr lang="en-SG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3F14F7-593D-7E44-AE36-97AB74F8360D}"/>
              </a:ext>
            </a:extLst>
          </p:cNvPr>
          <p:cNvSpPr txBox="1"/>
          <p:nvPr/>
        </p:nvSpPr>
        <p:spPr>
          <a:xfrm>
            <a:off x="5821116" y="2977530"/>
            <a:ext cx="600965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Best-Case Performance:</a:t>
            </a:r>
            <a:r>
              <a:rPr lang="en-US" dirty="0"/>
              <a:t> 	</a:t>
            </a:r>
            <a:r>
              <a:rPr lang="en-SG" dirty="0"/>
              <a:t>O(</a:t>
            </a:r>
            <a:r>
              <a:rPr lang="en-SG" i="1" dirty="0"/>
              <a:t>n</a:t>
            </a:r>
            <a:r>
              <a:rPr lang="en-SG" dirty="0"/>
              <a:t>) comparisons, O(</a:t>
            </a:r>
            <a:r>
              <a:rPr lang="en-SG" i="1" dirty="0"/>
              <a:t>1</a:t>
            </a:r>
            <a:r>
              <a:rPr lang="en-SG" dirty="0"/>
              <a:t>) swaps</a:t>
            </a:r>
            <a:endParaRPr lang="en-US" dirty="0"/>
          </a:p>
          <a:p>
            <a:r>
              <a:rPr lang="en-US" b="1" dirty="0"/>
              <a:t>Worst-Case Performance:</a:t>
            </a:r>
            <a:r>
              <a:rPr lang="en-US" dirty="0"/>
              <a:t> 	O</a:t>
            </a:r>
            <a:r>
              <a:rPr lang="az-Cyrl-AZ" dirty="0"/>
              <a:t>(</a:t>
            </a:r>
            <a:r>
              <a:rPr lang="en-SG" i="1" dirty="0"/>
              <a:t>n</a:t>
            </a:r>
            <a:r>
              <a:rPr lang="en-SG" baseline="30000" dirty="0"/>
              <a:t>2</a:t>
            </a:r>
            <a:r>
              <a:rPr lang="en-SG" dirty="0"/>
              <a:t>) comparisons and swaps</a:t>
            </a:r>
          </a:p>
          <a:p>
            <a:r>
              <a:rPr lang="en-SG" b="1" dirty="0"/>
              <a:t>Average:</a:t>
            </a:r>
            <a:r>
              <a:rPr lang="en-SG" dirty="0"/>
              <a:t>			</a:t>
            </a:r>
            <a:r>
              <a:rPr lang="en-US" dirty="0"/>
              <a:t>O</a:t>
            </a:r>
            <a:r>
              <a:rPr lang="az-Cyrl-AZ" dirty="0"/>
              <a:t>(</a:t>
            </a:r>
            <a:r>
              <a:rPr lang="en-SG" i="1" dirty="0"/>
              <a:t>n</a:t>
            </a:r>
            <a:r>
              <a:rPr lang="en-SG" baseline="30000" dirty="0"/>
              <a:t>2</a:t>
            </a:r>
            <a:r>
              <a:rPr lang="en-SG" dirty="0"/>
              <a:t>) comparisons and swaps</a:t>
            </a:r>
          </a:p>
          <a:p>
            <a:endParaRPr lang="en-SG" dirty="0"/>
          </a:p>
          <a:p>
            <a:r>
              <a:rPr lang="en-SG" b="1" dirty="0"/>
              <a:t>Space Complexity:</a:t>
            </a:r>
            <a:r>
              <a:rPr lang="en-SG" dirty="0"/>
              <a:t>	O(1) using in-place swaps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885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12D8B57-CA4D-CC4D-9DB9-6883D19815A3}"/>
              </a:ext>
            </a:extLst>
          </p:cNvPr>
          <p:cNvSpPr txBox="1"/>
          <p:nvPr/>
        </p:nvSpPr>
        <p:spPr>
          <a:xfrm>
            <a:off x="473359" y="837120"/>
            <a:ext cx="41486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sz="3600" b="1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</a:rPr>
              <a:t>Merge-Sort</a:t>
            </a:r>
            <a:endParaRPr lang="en-SG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3F14F7-593D-7E44-AE36-97AB74F8360D}"/>
              </a:ext>
            </a:extLst>
          </p:cNvPr>
          <p:cNvSpPr txBox="1"/>
          <p:nvPr/>
        </p:nvSpPr>
        <p:spPr>
          <a:xfrm>
            <a:off x="6182342" y="2690336"/>
            <a:ext cx="547746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Best-Case Performance:</a:t>
            </a:r>
            <a:r>
              <a:rPr lang="en-US" dirty="0"/>
              <a:t> 	</a:t>
            </a:r>
            <a:r>
              <a:rPr lang="en-SG" dirty="0" err="1"/>
              <a:t>Ω</a:t>
            </a:r>
            <a:r>
              <a:rPr lang="en-SG" dirty="0"/>
              <a:t>(</a:t>
            </a:r>
            <a:r>
              <a:rPr lang="en-SG" i="1" dirty="0"/>
              <a:t>n log n</a:t>
            </a:r>
            <a:r>
              <a:rPr lang="en-SG" dirty="0"/>
              <a:t>) </a:t>
            </a:r>
          </a:p>
          <a:p>
            <a:r>
              <a:rPr lang="en-US" b="1" dirty="0"/>
              <a:t>Worst-Case Performance:</a:t>
            </a:r>
            <a:r>
              <a:rPr lang="en-US" dirty="0"/>
              <a:t> 	</a:t>
            </a:r>
            <a:r>
              <a:rPr lang="en-SG" dirty="0"/>
              <a:t>𝛰</a:t>
            </a:r>
            <a:r>
              <a:rPr lang="az-Cyrl-AZ" dirty="0"/>
              <a:t>(</a:t>
            </a:r>
            <a:r>
              <a:rPr lang="en-SG" i="1" dirty="0"/>
              <a:t>n log n</a:t>
            </a:r>
            <a:r>
              <a:rPr lang="en-SG" dirty="0"/>
              <a:t>)</a:t>
            </a:r>
          </a:p>
          <a:p>
            <a:r>
              <a:rPr lang="en-SG" b="1" dirty="0"/>
              <a:t>Average:</a:t>
            </a:r>
            <a:r>
              <a:rPr lang="en-SG" dirty="0"/>
              <a:t>			</a:t>
            </a:r>
            <a:r>
              <a:rPr lang="en-US" dirty="0" err="1"/>
              <a:t>Θ</a:t>
            </a:r>
            <a:r>
              <a:rPr lang="az-Cyrl-AZ" dirty="0"/>
              <a:t>(</a:t>
            </a:r>
            <a:r>
              <a:rPr lang="en-SG" i="1" dirty="0"/>
              <a:t>n log n</a:t>
            </a:r>
            <a:r>
              <a:rPr lang="en-SG" dirty="0"/>
              <a:t>)</a:t>
            </a:r>
          </a:p>
          <a:p>
            <a:endParaRPr lang="en-SG" dirty="0"/>
          </a:p>
          <a:p>
            <a:r>
              <a:rPr lang="en-SG" b="1" dirty="0"/>
              <a:t>Space Complexity:</a:t>
            </a:r>
            <a:r>
              <a:rPr lang="en-SG" dirty="0"/>
              <a:t>	O(n) using O(n) auxiliary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8C83D0-1CF5-7B48-8684-EAB40D99B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59" y="1724668"/>
            <a:ext cx="5587050" cy="3408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01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D8E3A7-3D85-4E40-A273-A77323B02A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5420"/>
          <a:stretch/>
        </p:blipFill>
        <p:spPr>
          <a:xfrm>
            <a:off x="302689" y="507066"/>
            <a:ext cx="6465701" cy="40554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D758F5-448E-44AF-B3A7-14ACA01E1EEF}"/>
              </a:ext>
            </a:extLst>
          </p:cNvPr>
          <p:cNvSpPr txBox="1"/>
          <p:nvPr/>
        </p:nvSpPr>
        <p:spPr>
          <a:xfrm>
            <a:off x="515738" y="5412176"/>
            <a:ext cx="3019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i="1" dirty="0"/>
              <a:t>Sourced from </a:t>
            </a:r>
            <a:r>
              <a:rPr lang="en-SG" i="1" dirty="0" err="1"/>
              <a:t>Geeksforgeeks</a:t>
            </a:r>
            <a:endParaRPr lang="en-SG" i="1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DCD5815-9F60-D040-9062-CFE85B6DD13F}"/>
              </a:ext>
            </a:extLst>
          </p:cNvPr>
          <p:cNvGrpSpPr/>
          <p:nvPr/>
        </p:nvGrpSpPr>
        <p:grpSpPr>
          <a:xfrm>
            <a:off x="5650783" y="507066"/>
            <a:ext cx="6376549" cy="5403404"/>
            <a:chOff x="5284315" y="281361"/>
            <a:chExt cx="4481121" cy="379724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D544330-DB7E-9848-92C2-0FF5F214BE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95627"/>
            <a:stretch/>
          </p:blipFill>
          <p:spPr>
            <a:xfrm>
              <a:off x="5291091" y="281361"/>
              <a:ext cx="4474345" cy="27523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2FD2D31-7A9E-8C40-A109-41F1DDEAB8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4053"/>
            <a:stretch/>
          </p:blipFill>
          <p:spPr>
            <a:xfrm>
              <a:off x="5284315" y="556591"/>
              <a:ext cx="4474345" cy="35220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2119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CF0C52-AF89-4305-9B1A-AAEF76EA4712}"/>
              </a:ext>
            </a:extLst>
          </p:cNvPr>
          <p:cNvSpPr txBox="1"/>
          <p:nvPr/>
        </p:nvSpPr>
        <p:spPr>
          <a:xfrm>
            <a:off x="406400" y="541867"/>
            <a:ext cx="4504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>
                <a:latin typeface="Arial" panose="020B0604020202020204" pitchFamily="34" charset="0"/>
                <a:cs typeface="Arial" panose="020B0604020202020204" pitchFamily="34" charset="0"/>
              </a:rPr>
              <a:t>Hybrid Merge-Insertion Sort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69C4C4-7282-4F23-9591-17546D954751}"/>
              </a:ext>
            </a:extLst>
          </p:cNvPr>
          <p:cNvSpPr txBox="1"/>
          <p:nvPr/>
        </p:nvSpPr>
        <p:spPr>
          <a:xfrm>
            <a:off x="406400" y="1202266"/>
            <a:ext cx="531706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/>
              <a:t>Insertion sort is faster than quick sort for smaller arrays as there are less constant-factor overheads such as recursive </a:t>
            </a:r>
            <a:r>
              <a:rPr lang="en-SG" sz="2400" dirty="0" err="1"/>
              <a:t>call,etc</a:t>
            </a:r>
            <a:r>
              <a:rPr lang="en-SG" sz="2400" dirty="0"/>
              <a:t>…</a:t>
            </a:r>
          </a:p>
          <a:p>
            <a:r>
              <a:rPr lang="en-SG" sz="2400" dirty="0"/>
              <a:t>Solution: After using Merge Sort to recursively divide to sub arrays. If the sub array is less or equal to Some Threshold(S) switch to insertion sort instead, then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Sort each sub list recursively by re-applying merge sort and Merge the two sub lists back into one sorted list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</a:t>
            </a:r>
          </a:p>
          <a:p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3C3E09-02C0-44FD-9493-7EBB0D2BA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860" y="1853762"/>
            <a:ext cx="5856740" cy="3498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173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91DB47-1CA0-4400-ACAC-F69EABB85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594" y="457200"/>
            <a:ext cx="9415978" cy="32512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6F662F-81A4-41C2-93B2-AF63F039AF0E}"/>
              </a:ext>
            </a:extLst>
          </p:cNvPr>
          <p:cNvSpPr txBox="1"/>
          <p:nvPr/>
        </p:nvSpPr>
        <p:spPr>
          <a:xfrm>
            <a:off x="368594" y="36233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dirty="0"/>
              <a:t>https://en.wikipedia.org/wiki/Merge-insertion_sort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5CE310-AD7C-4F67-B90B-FBE5B20F8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94" y="4276925"/>
            <a:ext cx="8836789" cy="100882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55D8184-14C3-4E61-8417-0A4FFFD6F440}"/>
              </a:ext>
            </a:extLst>
          </p:cNvPr>
          <p:cNvSpPr txBox="1"/>
          <p:nvPr/>
        </p:nvSpPr>
        <p:spPr>
          <a:xfrm>
            <a:off x="368594" y="52006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SG" dirty="0"/>
              <a:t>https://algs4.cs.princeton.edu/23quicksort/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946C31-B65F-4960-8B5C-554755CFD3E6}"/>
              </a:ext>
            </a:extLst>
          </p:cNvPr>
          <p:cNvSpPr txBox="1"/>
          <p:nvPr/>
        </p:nvSpPr>
        <p:spPr>
          <a:xfrm>
            <a:off x="8805333" y="3815685"/>
            <a:ext cx="32720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>
                <a:latin typeface="Arial" panose="020B0604020202020204" pitchFamily="34" charset="0"/>
                <a:cs typeface="Arial" panose="020B0604020202020204" pitchFamily="34" charset="0"/>
              </a:rPr>
              <a:t>Base on findings online and testing Threshold of</a:t>
            </a:r>
            <a:r>
              <a:rPr lang="en-SG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 around 10 </a:t>
            </a:r>
            <a:r>
              <a:rPr lang="en-SG" sz="2400" dirty="0">
                <a:latin typeface="Arial" panose="020B0604020202020204" pitchFamily="34" charset="0"/>
                <a:cs typeface="Arial" panose="020B0604020202020204" pitchFamily="34" charset="0"/>
              </a:rPr>
              <a:t>seems to be good.</a:t>
            </a:r>
          </a:p>
        </p:txBody>
      </p:sp>
    </p:spTree>
    <p:extLst>
      <p:ext uri="{BB962C8B-B14F-4D97-AF65-F5344CB8AC3E}">
        <p14:creationId xmlns:p14="http://schemas.microsoft.com/office/powerpoint/2010/main" val="3779308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14578BC-C976-F04F-82EA-720F778306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076890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84316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1A980ABF-C699-4CA2-86CB-56A521A5D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8458" y="254001"/>
            <a:ext cx="6168572" cy="3776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54A1D8-AC17-43FA-A9D8-0387A675EB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39" y="254001"/>
            <a:ext cx="5333322" cy="62699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3A8264-30B0-4D85-AE64-137374B862D4}"/>
              </a:ext>
            </a:extLst>
          </p:cNvPr>
          <p:cNvSpPr txBox="1"/>
          <p:nvPr/>
        </p:nvSpPr>
        <p:spPr>
          <a:xfrm>
            <a:off x="809039" y="6339294"/>
            <a:ext cx="2594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Cs.stackexchange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AB8B7D-5500-4235-AD6F-027E047CB045}"/>
              </a:ext>
            </a:extLst>
          </p:cNvPr>
          <p:cNvSpPr txBox="1"/>
          <p:nvPr/>
        </p:nvSpPr>
        <p:spPr>
          <a:xfrm>
            <a:off x="5232400" y="4273683"/>
            <a:ext cx="673463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dirty="0">
                <a:latin typeface="Arial" panose="020B0604020202020204" pitchFamily="34" charset="0"/>
                <a:cs typeface="Arial" panose="020B0604020202020204" pitchFamily="34" charset="0"/>
              </a:rPr>
              <a:t>Conclusion: For small array insertion would be prefer less as overhead compared to using merge Sort.</a:t>
            </a:r>
          </a:p>
          <a:p>
            <a:r>
              <a:rPr lang="en-SG" sz="2400" dirty="0">
                <a:latin typeface="Arial" panose="020B0604020202020204" pitchFamily="34" charset="0"/>
                <a:cs typeface="Arial" panose="020B0604020202020204" pitchFamily="34" charset="0"/>
              </a:rPr>
              <a:t>For very huge array hybrid and merge Sort will have similar time taken.</a:t>
            </a:r>
          </a:p>
          <a:p>
            <a:r>
              <a:rPr lang="en-US" sz="1600" b="0" i="0" dirty="0"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Big-O Notation describes the limiting behavior when n is large, also known as asymptotic behavior. </a:t>
            </a:r>
            <a:endParaRPr lang="en-SG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647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E44F5B-E3EA-4007-A395-203DD90A7ECE}"/>
              </a:ext>
            </a:extLst>
          </p:cNvPr>
          <p:cNvSpPr txBox="1"/>
          <p:nvPr/>
        </p:nvSpPr>
        <p:spPr>
          <a:xfrm>
            <a:off x="118533" y="159435"/>
            <a:ext cx="741679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SG" sz="2800" b="1" i="0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Merge Sort, In place no Auxiliary array</a:t>
            </a:r>
            <a:br>
              <a:rPr lang="en-SG" sz="2800" b="0" i="0" dirty="0">
                <a:solidFill>
                  <a:srgbClr val="273239"/>
                </a:solidFill>
                <a:effectLst/>
                <a:latin typeface="sofia-pro"/>
              </a:rPr>
            </a:br>
            <a:endParaRPr lang="en-SG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8298A-65B3-4C2F-B9BF-88E34E69499D}"/>
              </a:ext>
            </a:extLst>
          </p:cNvPr>
          <p:cNvSpPr txBox="1"/>
          <p:nvPr/>
        </p:nvSpPr>
        <p:spPr>
          <a:xfrm>
            <a:off x="359833" y="1113541"/>
            <a:ext cx="5363959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solidFill>
                  <a:srgbClr val="27323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Time Complexity is O(n2 * log(n)) because merge is O(n2). Time complexity of standard merge sort is less, O(n Log n).</a:t>
            </a:r>
            <a:endParaRPr lang="en-US" sz="2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In-place merge algorithms can degenerate into O(n²) under certain conditions but is typically O(n.log₂n) in practice.</a:t>
            </a:r>
            <a:endParaRPr lang="en-US" sz="22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b="0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 in-place Merge Sort Basically needs to read from and write to the same range of the array, and it will overwrite each other</a:t>
            </a:r>
            <a:r>
              <a:rPr lang="en-US" sz="2000" b="0" i="0" u="none" strike="noStrike" dirty="0"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br>
              <a:rPr lang="en-US" dirty="0"/>
            </a:br>
            <a:endParaRPr lang="en-S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8693AF-7AF2-48E2-B5DF-2CF6668CB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511" y="463233"/>
            <a:ext cx="4563881" cy="5931534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12F1AD0-63B1-4B08-9E6B-C5AF798E04B5}"/>
              </a:ext>
            </a:extLst>
          </p:cNvPr>
          <p:cNvCxnSpPr>
            <a:cxnSpLocks/>
          </p:cNvCxnSpPr>
          <p:nvPr/>
        </p:nvCxnSpPr>
        <p:spPr>
          <a:xfrm flipV="1">
            <a:off x="5785338" y="2902049"/>
            <a:ext cx="2163057" cy="27514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4D996FD-FB60-42E1-BCDC-58AD3EE11A1C}"/>
              </a:ext>
            </a:extLst>
          </p:cNvPr>
          <p:cNvCxnSpPr>
            <a:cxnSpLocks/>
          </p:cNvCxnSpPr>
          <p:nvPr/>
        </p:nvCxnSpPr>
        <p:spPr>
          <a:xfrm flipV="1">
            <a:off x="5839222" y="5380892"/>
            <a:ext cx="1783709" cy="337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62FAD02-C1DF-4018-BCDF-77262C843FAB}"/>
              </a:ext>
            </a:extLst>
          </p:cNvPr>
          <p:cNvSpPr txBox="1"/>
          <p:nvPr/>
        </p:nvSpPr>
        <p:spPr>
          <a:xfrm>
            <a:off x="2238433" y="5160803"/>
            <a:ext cx="38575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000" dirty="0">
                <a:latin typeface="Arial" panose="020B0604020202020204" pitchFamily="34" charset="0"/>
                <a:cs typeface="Arial" panose="020B0604020202020204" pitchFamily="34" charset="0"/>
              </a:rPr>
              <a:t>Case 2 and case 3 of lecture implementation. Need right shifting and swapping then can place smaller number in front </a:t>
            </a:r>
          </a:p>
        </p:txBody>
      </p:sp>
    </p:spTree>
    <p:extLst>
      <p:ext uri="{BB962C8B-B14F-4D97-AF65-F5344CB8AC3E}">
        <p14:creationId xmlns:p14="http://schemas.microsoft.com/office/powerpoint/2010/main" val="2001246106"/>
      </p:ext>
    </p:extLst>
  </p:cSld>
  <p:clrMapOvr>
    <a:masterClrMapping/>
  </p:clrMapOvr>
</p:sld>
</file>

<file path=ppt/theme/theme1.xml><?xml version="1.0" encoding="utf-8"?>
<a:theme xmlns:a="http://schemas.openxmlformats.org/drawingml/2006/main" name="Madrid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</TotalTime>
  <Words>1134</Words>
  <Application>Microsoft Office PowerPoint</Application>
  <PresentationFormat>Widescreen</PresentationFormat>
  <Paragraphs>100</Paragraphs>
  <Slides>15</Slides>
  <Notes>7</Notes>
  <HiddenSlides>6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Seaford Display</vt:lpstr>
      <vt:lpstr>sofia-pro</vt:lpstr>
      <vt:lpstr>System Font Regular</vt:lpstr>
      <vt:lpstr>Tenorite</vt:lpstr>
      <vt:lpstr>Times New Roman</vt:lpstr>
      <vt:lpstr>MadridVTI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#CHATSIRICHAI DARUENPAT BRYAN#</dc:creator>
  <cp:lastModifiedBy>#CHATSIRICHAI DARUENPAT BRYAN#</cp:lastModifiedBy>
  <cp:revision>5</cp:revision>
  <dcterms:created xsi:type="dcterms:W3CDTF">2021-08-28T13:33:49Z</dcterms:created>
  <dcterms:modified xsi:type="dcterms:W3CDTF">2021-08-29T08:48:29Z</dcterms:modified>
</cp:coreProperties>
</file>

<file path=docProps/thumbnail.jpeg>
</file>